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Limelight"/>
      <p:regular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Comfortaa"/>
      <p:regular r:id="rId52"/>
      <p:bold r:id="rId53"/>
    </p:embeddedFont>
    <p:embeddedFont>
      <p:font typeface="Century Gothic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Limelight-regular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5.xml"/><Relationship Id="rId55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54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57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56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166" name="Google Shape;166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a3925f04_3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65a3925f04_3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65a3925f04_3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5a3925f04_3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65a3925f04_3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65a3925f04_3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a3925f04_3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65a3925f04_3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65a3925f04_3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5a3925f04_3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65a3925f04_3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g65a3925f04_3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a3925f04_3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65a3925f04_3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65a3925f04_3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5a3925f04_3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65a3925f04_3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65a3925f04_3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a3925f04_3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65a3925f04_3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65a3925f04_3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4352d6a0e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64352d6a0e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64352d6a0e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5a3925f04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65a3925f04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65a3925f04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5a3925f0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65a3925f0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65a3925f0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a3925f0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65a3925f0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g65a3925f0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a3925f0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65a3925f0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g65a3925f04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5a3925f04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65a3925f04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65a3925f04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5a3925f04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65a3925f04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g65a3925f04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a3925f04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65a3925f04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65a3925f04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4352d6a0e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64352d6a0e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64352d6a0e_0_3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5a3925f04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65a3925f04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65a3925f04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a3925f0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a3925f0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5a3925f0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5a3925f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a3925f04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65a3925f04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g65a3925f04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a3925f04_3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65a3925f04_3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65a3925f04_3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5a3925f04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65a3925f04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g65a3925f04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5a3925f04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65a3925f04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g65a3925f04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5a3925f0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5a3925f0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a3925f0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a3925f0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5a3925f04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65a3925f04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65a3925f04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a3925f04_0_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65a3925f04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65a3925f04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a3925f0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a3925f0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5a3925f0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5a3925f0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5a3925f04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65a3925f04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65a3925f04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5a3925f0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5a3925f0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a3925f04_3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65a3925f04_3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65a3925f04_3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10" name="Google Shape;510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a3925f04_3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65a3925f04_3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65a3925f04_3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a3925f04_3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65a3925f04_3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65a3925f04_3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5a3925f04_3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65a3925f04_3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65a3925f04_3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5a3925f04_3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65a3925f04_3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65a3925f04_3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a3925f04_3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65a3925f04_3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" name="Google Shape;234;g65a3925f04_3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6" name="Google Shape;126;p21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2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0" name="Google Shape;140;p23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8" name="Google Shape;148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9325" cy="9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4675" y="4214175"/>
            <a:ext cx="929325" cy="9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2.gif"/><Relationship Id="rId5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gif"/><Relationship Id="rId4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 rotWithShape="1">
          <a:blip r:embed="rId4">
            <a:alphaModFix/>
          </a:blip>
          <a:srcRect b="22816" l="25238" r="6064" t="1830"/>
          <a:stretch/>
        </p:blipFill>
        <p:spPr>
          <a:xfrm flipH="1">
            <a:off x="387183" y="650234"/>
            <a:ext cx="3830390" cy="44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1563" y="1856671"/>
            <a:ext cx="5650844" cy="241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3044" y="1280474"/>
            <a:ext cx="1995155" cy="236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PONTUAÇÃO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409725" y="14546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bastante interessante imprimir a pontuação que o usuário está obtendo ao longo da execução do jogo, para que ele possua um </a:t>
            </a:r>
            <a:r>
              <a:rPr i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feedback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sua performance até então.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causa disso, implementaremos os métodos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(arquivo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TelaDeJogo.py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836" y="4175062"/>
            <a:ext cx="2788162" cy="96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PONTUAÇÃO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09725" y="14546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computar a pontuação do usuário, basta que alteremos a variável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incrementando-a ao longo do tempo.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no seu jogo!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187313" y="3306956"/>
            <a:ext cx="8883600" cy="836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computarPontuacao(self,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game.pontuacao +=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PONTUAÇÃO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409725" y="12260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que a pontuação seja computada efetivamente, é preciso chamar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 tempos em tempos,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conforme fizemos com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82" y="4312444"/>
            <a:ext cx="2682809" cy="831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Personalize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a chamada do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dentro do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 forma que o incremento da pontuação do seu jogo e a taxa com que a pontuação é incrementada sejam realizadas da forma que você deseja.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Dicas:</a:t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187313" y="2792606"/>
            <a:ext cx="8883600" cy="54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computarPontuacao(self, game):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game.pontuacao +=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788" y="-1"/>
            <a:ext cx="1043213" cy="104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/>
          <p:nvPr/>
        </p:nvSpPr>
        <p:spPr>
          <a:xfrm>
            <a:off x="187313" y="3437994"/>
            <a:ext cx="8883600" cy="165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self.time =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...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self.time %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60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self.computarTempoDeInvencibilidade(game)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PONTUAÇÃO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409725" y="14546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 que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a sua chamada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apenas incrementam a pontuação, não mostrando-a na tela. Para viabilizar a visualização da pontuação na tela de jogo, implementaremos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974" y="3723769"/>
            <a:ext cx="1893028" cy="141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PONTUAÇÃO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9" name="Google Shape;289;p41"/>
          <p:cNvSpPr txBox="1"/>
          <p:nvPr/>
        </p:nvSpPr>
        <p:spPr>
          <a:xfrm>
            <a:off x="409725" y="14546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Neste método, carregaremos duas variáveis de texto, uma com a palavra “</a:t>
            </a:r>
            <a:r>
              <a:rPr i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SCORE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(pontuação, em inglês), e outra com o valor da pontuação, a qual, como já vimos, está armazenada na variável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Posteriormente, basta desenhar estes textos na tela, com o auxílio do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blit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836" y="4175062"/>
            <a:ext cx="2788162" cy="96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414338" y="13480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imprimirPontuacao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Dicas:</a:t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788" y="-1"/>
            <a:ext cx="1043213" cy="104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140775" y="1926925"/>
            <a:ext cx="8883600" cy="1601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imprimirTempoDeInvencibilidade(self,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self.invencibilidade = self.fonte1.render(</a:t>
            </a:r>
            <a:r>
              <a:rPr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"INVENCIBILIDADE: "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self.invencibilidadeNum = self.fonte1.render(str(game.tempoDeInvencibilidade),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game.janela.blit(self.invencibilidade, (LARGURA_DA_TELA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335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ALTURA_DA_TELA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game.janela.blit(self.invencibilidadeNum, (LARGURA_DA_TELA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ALTURA_DA_TELA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43"/>
          <p:cNvSpPr txBox="1"/>
          <p:nvPr>
            <p:ph idx="4294967295" type="ctrTitle"/>
          </p:nvPr>
        </p:nvSpPr>
        <p:spPr>
          <a:xfrm>
            <a:off x="0" y="856100"/>
            <a:ext cx="91440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6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Movimentos da jogadora:</a:t>
            </a:r>
            <a:endParaRPr sz="6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60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Pulo</a:t>
            </a:r>
            <a:endParaRPr sz="60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19299" l="41873" r="44645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 CLASSE JOGADOR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Acessem o arquivo Jogador.py: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44"/>
          <p:cNvSpPr/>
          <p:nvPr/>
        </p:nvSpPr>
        <p:spPr>
          <a:xfrm>
            <a:off x="219750" y="1597950"/>
            <a:ext cx="8704500" cy="3447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Jogador():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 CLASSE JOGADOR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Acessem o arquivo Jogador.py: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45"/>
          <p:cNvSpPr/>
          <p:nvPr/>
        </p:nvSpPr>
        <p:spPr>
          <a:xfrm>
            <a:off x="219750" y="1597950"/>
            <a:ext cx="8704500" cy="3447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Jogador():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B200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.x = X_CHAO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.y = Y_CHAO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.carregarImagemPersonagem(game)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.largura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.image.get_width()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.altura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.image.get_height()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 = pygame.Rect(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.x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.y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.largura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.altura)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#retangulo de colisoes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.rect.center = 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.x +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.largura/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.y +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.altura/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= vec(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.x +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.largura/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.y +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.altura/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 = vec(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 = vec(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494" y="-23869"/>
            <a:ext cx="6073886" cy="52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/>
          <p:nvPr/>
        </p:nvSpPr>
        <p:spPr>
          <a:xfrm>
            <a:off x="-27844" y="-50194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7545469" y="-54900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OS MÉTODOS DA CLASSE JOGADOR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carrega a imagem do personagem de acordo com a escolha do usuario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carregarImagemPersonagem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8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[...]</a:t>
            </a:r>
            <a:endParaRPr sz="8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 para que ele pule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pular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faz carregar o tiro do jogador na tela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atirar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 sz="8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atualizar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ass</a:t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desenha o jogador na tela com a imagem correspondente ao seu estado atual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desenhar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tela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game.janela.blit(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.rect.left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.rect.top))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/>
          <p:nvPr/>
        </p:nvSpPr>
        <p:spPr>
          <a:xfrm>
            <a:off x="219750" y="846650"/>
            <a:ext cx="5322600" cy="42357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9" name="Google Shape;339;p47"/>
          <p:cNvSpPr txBox="1"/>
          <p:nvPr>
            <p:ph type="ctrTitle"/>
          </p:nvPr>
        </p:nvSpPr>
        <p:spPr>
          <a:xfrm>
            <a:off x="0" y="145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 CLASSE JOGADOR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660150" y="984175"/>
            <a:ext cx="177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Classe Jogador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660150" y="1382875"/>
            <a:ext cx="4473000" cy="611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__init__(self,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60150" y="2880100"/>
            <a:ext cx="2090400" cy="901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pular(self,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3" name="Google Shape;343;p47"/>
          <p:cNvSpPr/>
          <p:nvPr/>
        </p:nvSpPr>
        <p:spPr>
          <a:xfrm>
            <a:off x="660150" y="3875715"/>
            <a:ext cx="2090400" cy="901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atualizar(self,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4" name="Google Shape;344;p47"/>
          <p:cNvSpPr/>
          <p:nvPr/>
        </p:nvSpPr>
        <p:spPr>
          <a:xfrm>
            <a:off x="3042700" y="2880100"/>
            <a:ext cx="2090400" cy="901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atirar(self,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47"/>
          <p:cNvSpPr/>
          <p:nvPr/>
        </p:nvSpPr>
        <p:spPr>
          <a:xfrm>
            <a:off x="3042700" y="3875715"/>
            <a:ext cx="2090400" cy="9012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desenhar</a:t>
            </a: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6" name="Google Shape;346;p47"/>
          <p:cNvSpPr/>
          <p:nvPr/>
        </p:nvSpPr>
        <p:spPr>
          <a:xfrm>
            <a:off x="660150" y="2131488"/>
            <a:ext cx="4473000" cy="6114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carregarImagemPersonagem(self, game):</a:t>
            </a:r>
            <a:endParaRPr sz="12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47" name="Google Shape;347;p47"/>
          <p:cNvCxnSpPr/>
          <p:nvPr/>
        </p:nvCxnSpPr>
        <p:spPr>
          <a:xfrm flipH="1" rot="10800000">
            <a:off x="4888000" y="846650"/>
            <a:ext cx="960900" cy="4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47"/>
          <p:cNvSpPr txBox="1"/>
          <p:nvPr/>
        </p:nvSpPr>
        <p:spPr>
          <a:xfrm>
            <a:off x="5839650" y="684050"/>
            <a:ext cx="1059000" cy="32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9" name="Google Shape;349;p47"/>
          <p:cNvCxnSpPr>
            <a:stCxn id="341" idx="3"/>
            <a:endCxn id="350" idx="1"/>
          </p:cNvCxnSpPr>
          <p:nvPr/>
        </p:nvCxnSpPr>
        <p:spPr>
          <a:xfrm>
            <a:off x="5133150" y="1688575"/>
            <a:ext cx="14130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47"/>
          <p:cNvSpPr txBox="1"/>
          <p:nvPr/>
        </p:nvSpPr>
        <p:spPr>
          <a:xfrm>
            <a:off x="6546275" y="1523875"/>
            <a:ext cx="1320300" cy="32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Construtor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1" name="Google Shape;351;p47"/>
          <p:cNvCxnSpPr>
            <a:stCxn id="344" idx="3"/>
            <a:endCxn id="352" idx="1"/>
          </p:cNvCxnSpPr>
          <p:nvPr/>
        </p:nvCxnSpPr>
        <p:spPr>
          <a:xfrm>
            <a:off x="5133100" y="3330700"/>
            <a:ext cx="13443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47"/>
          <p:cNvSpPr txBox="1"/>
          <p:nvPr/>
        </p:nvSpPr>
        <p:spPr>
          <a:xfrm>
            <a:off x="6477500" y="3166000"/>
            <a:ext cx="1320300" cy="32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1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3" name="Google Shape;353;p47"/>
          <p:cNvCxnSpPr>
            <a:stCxn id="346" idx="3"/>
          </p:cNvCxnSpPr>
          <p:nvPr/>
        </p:nvCxnSpPr>
        <p:spPr>
          <a:xfrm>
            <a:off x="5133150" y="2437188"/>
            <a:ext cx="706500" cy="882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7"/>
          <p:cNvCxnSpPr>
            <a:stCxn id="345" idx="3"/>
          </p:cNvCxnSpPr>
          <p:nvPr/>
        </p:nvCxnSpPr>
        <p:spPr>
          <a:xfrm flipH="1" rot="10800000">
            <a:off x="5133100" y="3337815"/>
            <a:ext cx="715800" cy="988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CRIANDO O OBJETO JOGADOR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Acessem o arquivo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main.py (linha 72):</a:t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48"/>
          <p:cNvSpPr/>
          <p:nvPr/>
        </p:nvSpPr>
        <p:spPr>
          <a:xfrm>
            <a:off x="219750" y="1575775"/>
            <a:ext cx="8704500" cy="3330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inicializa as constantes do jogo a cada novo jogo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novoJogo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.vidasExtras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.ehInvencivel = </a:t>
            </a:r>
            <a:r>
              <a:rPr lang="en">
                <a:solidFill>
                  <a:srgbClr val="8888C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>
              <a:solidFill>
                <a:srgbClr val="8888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888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.dvel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.jogador = Jogador(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.obstaculos.clear()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.inimigos.clear()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.vidas.clear()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.tiros.clear()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.tirosInimigo.clear()</a:t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875" y="237375"/>
            <a:ext cx="1464371" cy="11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48"/>
          <p:cNvCxnSpPr/>
          <p:nvPr/>
        </p:nvCxnSpPr>
        <p:spPr>
          <a:xfrm flipH="1" rot="10800000">
            <a:off x="3651300" y="3353050"/>
            <a:ext cx="804600" cy="90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48"/>
          <p:cNvSpPr txBox="1"/>
          <p:nvPr/>
        </p:nvSpPr>
        <p:spPr>
          <a:xfrm>
            <a:off x="4523625" y="2912350"/>
            <a:ext cx="23853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Cria o objeto um </a:t>
            </a:r>
            <a:r>
              <a:rPr b="1" lang="en">
                <a:solidFill>
                  <a:srgbClr val="FBC02D"/>
                </a:solidFill>
              </a:rPr>
              <a:t>objeto</a:t>
            </a:r>
            <a:r>
              <a:rPr lang="en">
                <a:solidFill>
                  <a:srgbClr val="FBC02D"/>
                </a:solidFill>
              </a:rPr>
              <a:t> chamado </a:t>
            </a:r>
            <a:r>
              <a:rPr b="1" lang="en">
                <a:solidFill>
                  <a:srgbClr val="FBC02D"/>
                </a:solidFill>
              </a:rPr>
              <a:t>jogador</a:t>
            </a:r>
            <a:r>
              <a:rPr lang="en">
                <a:solidFill>
                  <a:srgbClr val="FBC02D"/>
                </a:solidFill>
              </a:rPr>
              <a:t> a partir da </a:t>
            </a:r>
            <a:r>
              <a:rPr b="1" lang="en">
                <a:solidFill>
                  <a:srgbClr val="FBC02D"/>
                </a:solidFill>
              </a:rPr>
              <a:t>classe Jogador()</a:t>
            </a:r>
            <a:endParaRPr b="1">
              <a:solidFill>
                <a:srgbClr val="FBC02D"/>
              </a:solidFill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3971775" y="3904025"/>
            <a:ext cx="34881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Esse objeto está dentro do objeto </a:t>
            </a:r>
            <a:r>
              <a:rPr b="1" lang="en" u="sng">
                <a:solidFill>
                  <a:srgbClr val="FBC02D"/>
                </a:solidFill>
              </a:rPr>
              <a:t>game</a:t>
            </a:r>
            <a:r>
              <a:rPr b="1" lang="en">
                <a:solidFill>
                  <a:srgbClr val="FBC02D"/>
                </a:solidFill>
              </a:rPr>
              <a:t>:</a:t>
            </a:r>
            <a:endParaRPr b="1">
              <a:solidFill>
                <a:srgbClr val="FBC02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game.jogador</a:t>
            </a:r>
            <a:endParaRPr b="1">
              <a:solidFill>
                <a:srgbClr val="CC0000"/>
              </a:solidFill>
            </a:endParaRPr>
          </a:p>
        </p:txBody>
      </p:sp>
      <p:cxnSp>
        <p:nvCxnSpPr>
          <p:cNvPr id="367" name="Google Shape;367;p48"/>
          <p:cNvCxnSpPr/>
          <p:nvPr/>
        </p:nvCxnSpPr>
        <p:spPr>
          <a:xfrm flipH="1">
            <a:off x="5713575" y="3689213"/>
            <a:ext cx="4500" cy="214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Identificando Comandos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74" name="Google Shape;374;p49"/>
          <p:cNvSpPr txBox="1"/>
          <p:nvPr/>
        </p:nvSpPr>
        <p:spPr>
          <a:xfrm>
            <a:off x="66325" y="1173819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Acessem o arquivo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TelaDeJogo.py:</a:t>
            </a:r>
            <a:endParaRPr b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219750" y="1575775"/>
            <a:ext cx="8704500" cy="249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checarComportamentoJogador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evento):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verificar se o usuario pediu para o jogador fazer algum comando (atirar ou pular)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evento != []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evento.type == pygame.KEYDOWN: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#verificar se há algo na fila de eventos e se há teclas precionadas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evento.key == pygame.K_UP: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game.jogador.pular(game)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evento.key == pygame.K_SPACE: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game.jogador.atirar(game)</a:t>
            </a:r>
            <a:endParaRPr>
              <a:solidFill>
                <a:srgbClr val="00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625" y="0"/>
            <a:ext cx="1464371" cy="117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49"/>
          <p:cNvCxnSpPr/>
          <p:nvPr/>
        </p:nvCxnSpPr>
        <p:spPr>
          <a:xfrm>
            <a:off x="4250450" y="3120025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9"/>
          <p:cNvCxnSpPr/>
          <p:nvPr/>
        </p:nvCxnSpPr>
        <p:spPr>
          <a:xfrm>
            <a:off x="4572000" y="3671625"/>
            <a:ext cx="5766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49"/>
          <p:cNvSpPr txBox="1"/>
          <p:nvPr/>
        </p:nvSpPr>
        <p:spPr>
          <a:xfrm>
            <a:off x="5019150" y="2845675"/>
            <a:ext cx="215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Seta para cima: chama </a:t>
            </a:r>
            <a:r>
              <a:rPr b="1" lang="en">
                <a:solidFill>
                  <a:srgbClr val="FBC02D"/>
                </a:solidFill>
              </a:rPr>
              <a:t>pular</a:t>
            </a:r>
            <a:r>
              <a:rPr lang="en">
                <a:solidFill>
                  <a:srgbClr val="FBC02D"/>
                </a:solidFill>
              </a:rPr>
              <a:t> do </a:t>
            </a:r>
            <a:r>
              <a:rPr b="1" lang="en">
                <a:solidFill>
                  <a:srgbClr val="FBC02D"/>
                </a:solidFill>
              </a:rPr>
              <a:t>jogador</a:t>
            </a:r>
            <a:endParaRPr b="1">
              <a:solidFill>
                <a:srgbClr val="FBC02D"/>
              </a:solidFill>
            </a:endParaRPr>
          </a:p>
        </p:txBody>
      </p:sp>
      <p:sp>
        <p:nvSpPr>
          <p:cNvPr id="380" name="Google Shape;380;p49"/>
          <p:cNvSpPr txBox="1"/>
          <p:nvPr/>
        </p:nvSpPr>
        <p:spPr>
          <a:xfrm>
            <a:off x="5204000" y="3397275"/>
            <a:ext cx="215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Barra de espaço: chama </a:t>
            </a:r>
            <a:r>
              <a:rPr b="1" lang="en">
                <a:solidFill>
                  <a:srgbClr val="FBC02D"/>
                </a:solidFill>
              </a:rPr>
              <a:t>atirar</a:t>
            </a:r>
            <a:r>
              <a:rPr lang="en">
                <a:solidFill>
                  <a:srgbClr val="FBC02D"/>
                </a:solidFill>
              </a:rPr>
              <a:t> do </a:t>
            </a:r>
            <a:r>
              <a:rPr b="1" lang="en">
                <a:solidFill>
                  <a:srgbClr val="FBC02D"/>
                </a:solidFill>
              </a:rPr>
              <a:t>jogador</a:t>
            </a:r>
            <a:endParaRPr b="1">
              <a:solidFill>
                <a:srgbClr val="FBC02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LET'S CODE TOGETHER!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87" name="Google Shape;387;p50"/>
          <p:cNvSpPr txBox="1"/>
          <p:nvPr/>
        </p:nvSpPr>
        <p:spPr>
          <a:xfrm>
            <a:off x="409725" y="1397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pulo do jogador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pular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Jogador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00" y="2170450"/>
            <a:ext cx="3423976" cy="25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7423" y="4059998"/>
            <a:ext cx="1750925" cy="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Ideias para o pulo?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96" name="Google Shape;396;p51"/>
          <p:cNvSpPr txBox="1"/>
          <p:nvPr/>
        </p:nvSpPr>
        <p:spPr>
          <a:xfrm>
            <a:off x="414350" y="1214665"/>
            <a:ext cx="83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Ideias para o pulo?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03" name="Google Shape;403;p52"/>
          <p:cNvSpPr txBox="1"/>
          <p:nvPr/>
        </p:nvSpPr>
        <p:spPr>
          <a:xfrm>
            <a:off x="414350" y="1214665"/>
            <a:ext cx="83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52"/>
          <p:cNvSpPr txBox="1"/>
          <p:nvPr/>
        </p:nvSpPr>
        <p:spPr>
          <a:xfrm>
            <a:off x="825225" y="1173825"/>
            <a:ext cx="7371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Só pode mudar a posição em x e y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800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Lembre-se da gravidade.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Movimento Uniformemente Variado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1955650" y="2595075"/>
            <a:ext cx="4849500" cy="126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BC0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v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anterior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a.𝛥t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intervalo de tempo</a:t>
            </a:r>
            <a:endParaRPr b="1" baseline="-25000" sz="2000">
              <a:solidFill>
                <a:srgbClr val="FBC02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anterior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v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</a:t>
            </a:r>
            <a:r>
              <a:rPr b="1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.𝛥t</a:t>
            </a:r>
            <a:r>
              <a:rPr b="1" baseline="-25000" lang="en" sz="2000">
                <a:solidFill>
                  <a:srgbClr val="FBC02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intervalo de tempo</a:t>
            </a:r>
            <a:endParaRPr b="1" sz="2000">
              <a:solidFill>
                <a:srgbClr val="FBC02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3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pular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#verificar se a jogadora está no chão (impossível pular sem estar no chão!)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== Y_CHAO: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#atualizar a velocidade em y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VELOC_INICIAL_PULO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#atualiza a aceleração em y (efeito da gravidade)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= ACE_GRAV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" name="Google Shape;412;p53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PULAR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4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pular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#verificar se a jogadora está no chão (impossível pular sem estar no chão!)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== Y_CHAO: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#atualizar a velocidade em y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VELOC_INICIAL_PULO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#atualiza a aceleração em y (efeito da gravidade)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= ACE_GRAV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atualizar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Equações de Movimento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dt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velocidade e posição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+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velocidade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+=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posição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.rect.midbottom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o retângulo de colisão  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4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ATUALIZAR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Rodem o jogo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414350" y="1214665"/>
            <a:ext cx="83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p55"/>
          <p:cNvSpPr txBox="1"/>
          <p:nvPr>
            <p:ph type="ctrTitle"/>
          </p:nvPr>
        </p:nvSpPr>
        <p:spPr>
          <a:xfrm>
            <a:off x="0" y="229739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O que aconteceu?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71488" y="1443263"/>
            <a:ext cx="8315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Após a colisão da jogadora com o impulsionador é interessante que o </a:t>
            </a:r>
            <a:r>
              <a:rPr i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status 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invencibilidade adquirido pela jogadora não dure para sempre, mas apenas por um tempo determinado. 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garantir isto, implementaremos 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computarTempoDeInvencibilidade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na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(arquivo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TelaDeJogo.py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974" y="-132106"/>
            <a:ext cx="1893028" cy="1419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O que aconteceu?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414350" y="1214665"/>
            <a:ext cx="83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438" y="1318002"/>
            <a:ext cx="5333125" cy="29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6"/>
          <p:cNvSpPr txBox="1"/>
          <p:nvPr/>
        </p:nvSpPr>
        <p:spPr>
          <a:xfrm>
            <a:off x="5900900" y="3605350"/>
            <a:ext cx="2984400" cy="13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Verificar quando a </a:t>
            </a:r>
            <a:r>
              <a:rPr b="1" lang="en">
                <a:solidFill>
                  <a:srgbClr val="FBC02D"/>
                </a:solidFill>
              </a:rPr>
              <a:t>gravidade deve “parar”</a:t>
            </a:r>
            <a:r>
              <a:rPr lang="en">
                <a:solidFill>
                  <a:srgbClr val="FBC02D"/>
                </a:solidFill>
              </a:rPr>
              <a:t>. Ou seja, quando </a:t>
            </a:r>
            <a:r>
              <a:rPr b="1" lang="en">
                <a:solidFill>
                  <a:srgbClr val="FBC02D"/>
                </a:solidFill>
              </a:rPr>
              <a:t>chegamos ao chão</a:t>
            </a:r>
            <a:r>
              <a:rPr lang="en">
                <a:solidFill>
                  <a:srgbClr val="FBC02D"/>
                </a:solidFill>
              </a:rPr>
              <a:t>.</a:t>
            </a:r>
            <a:endParaRPr b="1">
              <a:solidFill>
                <a:srgbClr val="FBC02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43" name="Google Shape;443;p57"/>
          <p:cNvSpPr txBox="1"/>
          <p:nvPr/>
        </p:nvSpPr>
        <p:spPr>
          <a:xfrm>
            <a:off x="409725" y="11131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a verificação de se a personagem chegou ao chão e as correções da posição e da velocidade quando ela atingir o chão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atualizar()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Jogador()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9625" y="2280875"/>
            <a:ext cx="2650800" cy="2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350" y="3685850"/>
            <a:ext cx="1457650" cy="14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8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atualizar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Equações de Movimento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dt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velocidade e posição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+=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velocidade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+=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posição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.rect.midbottom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o retângulo de colisão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#Verificar se a personagem chegou ao chão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[…]</a:t>
            </a:r>
            <a:endParaRPr>
              <a:solidFill>
                <a:srgbClr val="94558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#corrigir a posição para parar exatamente no chão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#Zerar a velocidade para a personagem parar de cair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58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ATUALIZAR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atualizar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Equações de Movimento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dt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velocidade e posição do jogador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+=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velocidade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+=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 * dt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a posição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.rect.midbottom =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 o retângulo de colisão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#Verificar quando chegamos ao chão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&gt;= (Y_CHAO):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#corrigir a posição para parar exatamente no chão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= (Y_CHAO)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#Zerar a velocidade para a personagem parar de cair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6897B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9" name="Google Shape;459;p59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ATUALIZAR: RESPOSTA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ctrTitle"/>
          </p:nvPr>
        </p:nvSpPr>
        <p:spPr>
          <a:xfrm>
            <a:off x="0" y="3371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TORNAR O MOVIMENTO MAIS NATURAL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409725" y="10164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tornar o pulo mais natural, vamos usar as imagens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personagem_principal_DIR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personagem_principal_ESQ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personagem_principal_FEC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gerando um efeito gradativo.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45" y="2422329"/>
            <a:ext cx="796014" cy="2542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496" y="2125223"/>
            <a:ext cx="842838" cy="253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3709" y="2654869"/>
            <a:ext cx="474933" cy="248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ctrTitle"/>
          </p:nvPr>
        </p:nvSpPr>
        <p:spPr>
          <a:xfrm>
            <a:off x="0" y="4133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76" name="Google Shape;476;p61"/>
          <p:cNvSpPr txBox="1"/>
          <p:nvPr/>
        </p:nvSpPr>
        <p:spPr>
          <a:xfrm>
            <a:off x="409725" y="124509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a transição de imagens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desenhar()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Jogador()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para tornar o pulo mais natural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7" name="Google Shape;4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525" y="2089550"/>
            <a:ext cx="379095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2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vetor com as imagens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game.ehInvencivel ==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 = [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.imagemD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.imagemE]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desenha o jogador na tela com a imagem correspondente ao seu estado atual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desenhar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tela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gerar efeito gradual no pulo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#Se a posição estiver muito baixa, manter a imagem fechada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== (Y_CHAO):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 =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.imagens[</a:t>
            </a:r>
            <a:r>
              <a:rPr lang="en" sz="11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#Para uma posição intermediária, usar a posição intermediária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#Para os demais casos, usar a imagem final (braços abertos)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62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DESENHAR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3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vetor com as imagens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game.ehInvencivel ==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 = [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.imagemD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.imagemE]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desenha o jogador na tela com a imagem correspondente ao seu estado atual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desenhar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72737A"/>
                </a:solidFill>
                <a:latin typeface="Consolas"/>
                <a:ea typeface="Consolas"/>
                <a:cs typeface="Consolas"/>
                <a:sym typeface="Consolas"/>
              </a:rPr>
              <a:t>tela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gerar efeito gradual no pulo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#Se a posição estiver muito baixa, manter a imagem fechada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== (Y_CHAO):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 =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.imagens[</a:t>
            </a:r>
            <a:r>
              <a:rPr lang="en" sz="11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#Para uma posição intermediária, usar a posição intermediária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elif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&lt; (Y_CHAO) 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.pos.y &gt; (</a:t>
            </a:r>
            <a:r>
              <a:rPr lang="en" sz="11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0.95 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* Y_CHAO):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 =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.imagens[</a:t>
            </a:r>
            <a:r>
              <a:rPr lang="en" sz="11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#Para os demais casos, usar a imagem final (braços abertos)</a:t>
            </a:r>
            <a:endParaRPr sz="1100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.imagem = </a:t>
            </a:r>
            <a:r>
              <a:rPr lang="en" sz="11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.imagens[</a:t>
            </a:r>
            <a:r>
              <a:rPr lang="en" sz="1100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78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3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DESENHAR: Resposta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/>
          <p:nvPr>
            <p:ph type="ctrTitle"/>
          </p:nvPr>
        </p:nvSpPr>
        <p:spPr>
          <a:xfrm>
            <a:off x="0" y="3371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HORA DA CARTEAÇÃO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409725" y="1016504"/>
            <a:ext cx="8130600" cy="3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permitir que nossa personagem pule todos os obstáculos, precisamos atualizar sua velocidade e aceleração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pular() 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conforme o aumento da velocidade dos objetos e inimigos.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explicarei a lógica por de trás das relações, mas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cálculo completo está na apostila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Desses cálculos chegamos que a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aceleração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deve aumentar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proporcionalmente ao quadrado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velocidade do objeto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a velocidade deve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proporcionalmente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/>
          <p:nvPr/>
        </p:nvSpPr>
        <p:spPr>
          <a:xfrm>
            <a:off x="219750" y="733450"/>
            <a:ext cx="8704500" cy="4349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esse metodo atualiza as posicoes do jogador para que ele pule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rgbClr val="FFC66D"/>
                </a:solidFill>
                <a:latin typeface="Consolas"/>
                <a:ea typeface="Consolas"/>
                <a:cs typeface="Consolas"/>
                <a:sym typeface="Consolas"/>
              </a:rPr>
              <a:t>pular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game):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#Atualizar a aceleração para uma constante vezes o quadrado da velocidade do obstaculo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0.014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* game.obstaculos[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 * game.obstaculos[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a velocidade para uma constante vezes a velocidade do obstaculo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-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2.5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* game.obstaculos[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CC7832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>
                <a:solidFill>
                  <a:srgbClr val="8888C6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(game.inimigos):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a aceleração para uma constante vezes o quadrado da velocidade do inimigo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.acc.y = 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0.014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* game.inimigos[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 * game.inimigos[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Atualizar a velocidade para uma constante vezes a velocidade do inimigo</a:t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.vel.y = -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2.5 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* game.inimigos[</a:t>
            </a:r>
            <a:r>
              <a:rPr lang="en">
                <a:solidFill>
                  <a:srgbClr val="6897B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rgbClr val="A9B7C6"/>
                </a:solidFill>
                <a:latin typeface="Consolas"/>
                <a:ea typeface="Consolas"/>
                <a:cs typeface="Consolas"/>
                <a:sym typeface="Consolas"/>
              </a:rPr>
              <a:t>].vel</a:t>
            </a:r>
            <a:endParaRPr>
              <a:solidFill>
                <a:srgbClr val="A9B7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>
            <p:ph type="ctrTitle"/>
          </p:nvPr>
        </p:nvSpPr>
        <p:spPr>
          <a:xfrm>
            <a:off x="0" y="1847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MÉTODO PULAR - EXPLICAÇÃO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06" name="Google Shape;506;p65"/>
          <p:cNvSpPr txBox="1"/>
          <p:nvPr/>
        </p:nvSpPr>
        <p:spPr>
          <a:xfrm>
            <a:off x="5487525" y="3292200"/>
            <a:ext cx="2984400" cy="132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BC02D"/>
                </a:solidFill>
              </a:rPr>
              <a:t>Altere as constantes multiplicativas (0.014 e 2.5), para ajustar o pulo.</a:t>
            </a:r>
            <a:endParaRPr b="1">
              <a:solidFill>
                <a:srgbClr val="FBC02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140775" y="1926926"/>
            <a:ext cx="8883600" cy="1647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computarTempoDeInvencibilidade(self,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game.tempoDeInvencibilidade &gt;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game.tempoDeInvencibilidade -=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game.ehInvencivel =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game.tempoDeInvencibilidade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0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471488" y="1443263"/>
            <a:ext cx="8315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3606" y="3838060"/>
            <a:ext cx="1623244" cy="162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66"/>
          <p:cNvGrpSpPr/>
          <p:nvPr/>
        </p:nvGrpSpPr>
        <p:grpSpPr>
          <a:xfrm>
            <a:off x="1971816" y="40932"/>
            <a:ext cx="5200369" cy="5061637"/>
            <a:chOff x="2393499" y="142407"/>
            <a:chExt cx="6933825" cy="6748849"/>
          </a:xfrm>
        </p:grpSpPr>
        <p:sp>
          <p:nvSpPr>
            <p:cNvPr id="514" name="Google Shape;514;p66"/>
            <p:cNvSpPr/>
            <p:nvPr/>
          </p:nvSpPr>
          <p:spPr>
            <a:xfrm>
              <a:off x="2608289" y="524657"/>
              <a:ext cx="6340800" cy="5891100"/>
            </a:xfrm>
            <a:prstGeom prst="ellipse">
              <a:avLst/>
            </a:prstGeom>
            <a:noFill/>
            <a:ln cap="flat" cmpd="sng" w="762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6"/>
            <p:cNvSpPr/>
            <p:nvPr/>
          </p:nvSpPr>
          <p:spPr>
            <a:xfrm>
              <a:off x="2393499" y="1610750"/>
              <a:ext cx="1440000" cy="1440000"/>
            </a:xfrm>
            <a:prstGeom prst="ellipse">
              <a:avLst/>
            </a:prstGeom>
            <a:solidFill>
              <a:srgbClr val="7030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6"/>
            <p:cNvSpPr/>
            <p:nvPr/>
          </p:nvSpPr>
          <p:spPr>
            <a:xfrm>
              <a:off x="5058709" y="142407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6"/>
            <p:cNvSpPr/>
            <p:nvPr/>
          </p:nvSpPr>
          <p:spPr>
            <a:xfrm>
              <a:off x="5058709" y="5451256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6"/>
            <p:cNvSpPr/>
            <p:nvPr/>
          </p:nvSpPr>
          <p:spPr>
            <a:xfrm>
              <a:off x="7887324" y="4272197"/>
              <a:ext cx="1440000" cy="1440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science icon" id="519" name="Google Shape;519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1752" y="365450"/>
              <a:ext cx="993913" cy="993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0" name="Google Shape;520;p66"/>
            <p:cNvGrpSpPr/>
            <p:nvPr/>
          </p:nvGrpSpPr>
          <p:grpSpPr>
            <a:xfrm>
              <a:off x="2442262" y="4210778"/>
              <a:ext cx="1440000" cy="1440000"/>
              <a:chOff x="7887324" y="1610750"/>
              <a:chExt cx="1440000" cy="1440000"/>
            </a:xfrm>
          </p:grpSpPr>
          <p:sp>
            <p:nvSpPr>
              <p:cNvPr id="521" name="Google Shape;521;p66"/>
              <p:cNvSpPr/>
              <p:nvPr/>
            </p:nvSpPr>
            <p:spPr>
              <a:xfrm>
                <a:off x="7887324" y="1610750"/>
                <a:ext cx="1440000" cy="1440000"/>
              </a:xfrm>
              <a:prstGeom prst="ellipse">
                <a:avLst/>
              </a:prstGeom>
              <a:solidFill>
                <a:srgbClr val="BF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sultado de imagem para technology icon" id="522" name="Google Shape;522;p6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014913" y="1738339"/>
                <a:ext cx="1184822" cy="1184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Resultado de imagem para engineering icon" id="523" name="Google Shape;523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92254" y="1887302"/>
              <a:ext cx="886895" cy="8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524" name="Google Shape;524;p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85628" y="5788838"/>
              <a:ext cx="786160" cy="7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ultado de imagem para design icon" id="525" name="Google Shape;525;p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9492" y="4510520"/>
              <a:ext cx="1015663" cy="10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66"/>
            <p:cNvSpPr/>
            <p:nvPr/>
          </p:nvSpPr>
          <p:spPr>
            <a:xfrm>
              <a:off x="7860665" y="1449581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manufacturing icon" id="527" name="Google Shape;527;p6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00505" y="1582407"/>
              <a:ext cx="1073050" cy="107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8" name="Google Shape;528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85426" y="1852415"/>
            <a:ext cx="2973149" cy="12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6"/>
          <p:cNvSpPr txBox="1"/>
          <p:nvPr/>
        </p:nvSpPr>
        <p:spPr>
          <a:xfrm>
            <a:off x="3145950" y="3317025"/>
            <a:ext cx="281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 obrigada!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409725" y="12260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que o tempo de invencibilidade seja computado efetivamente, é preciso chamar 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 tempos em tempos,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87313" y="3437994"/>
            <a:ext cx="8883600" cy="165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self.time =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...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 </a:t>
            </a:r>
            <a:r>
              <a:rPr lang="en" sz="9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self.time %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" sz="9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self.computarTempoDeInvencibilidade(game)</a:t>
            </a:r>
            <a:endParaRPr sz="9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9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" sz="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9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414338" y="104321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Personalize 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que ele compute o tempo de invencibilidade que você deseja.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Dicas:</a:t>
            </a:r>
            <a:endParaRPr b="1"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788" y="-1"/>
            <a:ext cx="1043213" cy="1043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/>
          <p:nvPr/>
        </p:nvSpPr>
        <p:spPr>
          <a:xfrm>
            <a:off x="140775" y="2307926"/>
            <a:ext cx="8883600" cy="1647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computarTempoDeInvencibilidade(self,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game.tempoDeInvencibilidade &gt;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game.tempoDeInvencibilidade -=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game.ehInvencivel =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game.tempoDeInvencibilidade =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sz="1000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63000" y="1454650"/>
            <a:ext cx="90048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 que 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computarTempoDeInvencibilidade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a sua chamada no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apenas contam o tempo de invencibilidade, não mostrando-o na tela. Para viabilizar a visualização da tempo restante de invencibilidade na tela de jogo, implementaremos o método </a:t>
            </a:r>
            <a:r>
              <a:rPr b="1"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974" y="3723769"/>
            <a:ext cx="1893028" cy="141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155CC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30" name="Google Shape;230;p34"/>
          <p:cNvSpPr txBox="1"/>
          <p:nvPr/>
        </p:nvSpPr>
        <p:spPr>
          <a:xfrm>
            <a:off x="409725" y="1454644"/>
            <a:ext cx="81306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Neste método, carregaremos duas variáveis de texto, uma com a palavra “</a:t>
            </a:r>
            <a:r>
              <a:rPr i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INVENCIBILIDADE: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”, e outra com o valor do tempo restante, a qual, como já vimos, está armazenada na variável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self.tempoDeInvencibilidade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921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Century Gothic"/>
              <a:buChar char="●"/>
            </a:pP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Posteriormente, basta desenhar estes textos na tela, com o auxílio do método </a:t>
            </a:r>
            <a:r>
              <a:rPr b="1"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blit</a:t>
            </a:r>
            <a:r>
              <a:rPr lang="en" sz="20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INVENCIBILIDADE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37" name="Google Shape;237;p35"/>
          <p:cNvSpPr/>
          <p:nvPr/>
        </p:nvSpPr>
        <p:spPr>
          <a:xfrm>
            <a:off x="140775" y="1926925"/>
            <a:ext cx="8883600" cy="1601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imprimirTempoDeInvencibilidade(self, game):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game.ehInvencivel: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self.invencibilidade = self.fonte1.render(</a:t>
            </a:r>
            <a:r>
              <a:rPr lang="en" sz="1000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"INVENCIBILIDADE: "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self.invencibilidadeNum = self.fonte1.render(str(game.tempoDeInvencibilidade), </a:t>
            </a:r>
            <a:r>
              <a:rPr lang="en" sz="1000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game.janela.blit(self.invencibilidade, (LARGURA_DA_TELA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335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ALTURA_DA_TELA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00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game.janela.blit(self.invencibilidadeNum, (LARGURA_DA_TELA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ALTURA_DA_TELA - </a:t>
            </a:r>
            <a:r>
              <a:rPr lang="en" sz="1000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r>
              <a:rPr lang="en" sz="1000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0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471488" y="1443263"/>
            <a:ext cx="8315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288" y="3592988"/>
            <a:ext cx="2007713" cy="200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